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8" r:id="rId3"/>
    <p:sldId id="293" r:id="rId4"/>
    <p:sldId id="300" r:id="rId5"/>
    <p:sldId id="301" r:id="rId6"/>
    <p:sldId id="296" r:id="rId7"/>
    <p:sldId id="302" r:id="rId8"/>
    <p:sldId id="295" r:id="rId9"/>
    <p:sldId id="297" r:id="rId10"/>
    <p:sldId id="303" r:id="rId11"/>
    <p:sldId id="274" r:id="rId12"/>
    <p:sldId id="290" r:id="rId13"/>
    <p:sldId id="291" r:id="rId14"/>
    <p:sldId id="299" r:id="rId15"/>
    <p:sldId id="298" r:id="rId16"/>
    <p:sldId id="292" r:id="rId17"/>
    <p:sldId id="294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29EB64-8436-6F21-FB2E-1B348E379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C89DB0D-68D1-D45A-44A6-BAF0CA3C69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64E0ABB-63CC-897D-7672-C0CABBF96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30CD-1694-4596-B3D3-E53F44DD63CA}" type="datetimeFigureOut">
              <a:rPr lang="nl-NL" smtClean="0"/>
              <a:t>20-10-2024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42B9D7A-0CEF-3057-114F-133ADE995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887A1F1-4F7E-12C9-83B4-21EF170F6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1252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00266A-B7EE-9D6B-EDF7-7D87AA03E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DD6A933-B10F-1783-CE9F-7D9786A57C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EA5FB9D-55B4-DD45-DD8A-987C22EBE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30CD-1694-4596-B3D3-E53F44DD63CA}" type="datetimeFigureOut">
              <a:rPr lang="nl-NL" smtClean="0"/>
              <a:t>20-10-2024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7E16B8A-0EAF-C8F7-3955-6002FE576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7967F36-08C5-08C0-19D5-928733F86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83923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AFB841EF-ED24-CE9A-5D06-DB86C9E021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3E835C00-EC2A-CB78-A63F-C387EC1D0B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09465AE-9F71-7770-26ED-E87F68082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30CD-1694-4596-B3D3-E53F44DD63CA}" type="datetimeFigureOut">
              <a:rPr lang="nl-NL" smtClean="0"/>
              <a:t>20-10-2024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620803D-AF17-E2C9-22BA-2812D04C2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CF5A2FE-5561-1BAF-BC2B-495C73355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146102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830171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243003-C31A-1D93-936F-EBA96BF97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001D83D-08D0-FE0E-4D07-51A6512AA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34E9EAC-D02C-F5CB-3A62-B4A2891CA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30CD-1694-4596-B3D3-E53F44DD63CA}" type="datetimeFigureOut">
              <a:rPr lang="nl-NL" smtClean="0"/>
              <a:t>20-10-2024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A459170-22A0-0952-03EE-5ADA09E30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27C3364-34E3-8655-5CAA-7D4D129D9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6426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1DE01E-CBCF-E2AA-4C65-06FBBF442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E8C36B4-C716-84D1-716A-22B4B83E07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D8E9518-2E24-3DCC-F3C4-C6EFA9657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30CD-1694-4596-B3D3-E53F44DD63CA}" type="datetimeFigureOut">
              <a:rPr lang="nl-NL" smtClean="0"/>
              <a:t>20-10-2024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D6B5BA8-55A2-8E09-0DF5-EDCE7CEDB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386295C-52E4-C488-5A1E-660125C07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723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73D05A-F092-62D3-D087-B4E8F16CC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D547F99-034F-1A79-7F42-234DA6779D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1F7566A-8DEF-1ADE-D601-CC83BC3375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C08B12C2-9C68-14F0-0CE2-E0808CF86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30CD-1694-4596-B3D3-E53F44DD63CA}" type="datetimeFigureOut">
              <a:rPr lang="nl-NL" smtClean="0"/>
              <a:t>20-10-2024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A7426FF-82C6-E8E0-895A-F62B1FA31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8DDEAA0-AA9C-E932-98E1-AEA2CCD2E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60547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776D08-1F69-EFBC-3677-6C7DAF4E2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6A561F0-EFD8-012D-3324-A4F74562F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05B29E1-7A1C-93B2-9351-D57873A953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8C3C9827-DAB5-76C5-8EA1-1ECB4280CF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4A27D55-105A-E5D8-C269-BB320B07C5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FDEAF80C-F4A4-C01F-E919-625F4BF56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30CD-1694-4596-B3D3-E53F44DD63CA}" type="datetimeFigureOut">
              <a:rPr lang="nl-NL" smtClean="0"/>
              <a:t>20-10-2024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A330585B-5696-259E-30D8-A421CAC1C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EC00F978-2975-A7AB-52B4-B64DE5976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57438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464150-9ABC-A06A-7F3F-24E56E1E8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FF6988A9-BA5D-59C8-F912-B75527DA6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30CD-1694-4596-B3D3-E53F44DD63CA}" type="datetimeFigureOut">
              <a:rPr lang="nl-NL" smtClean="0"/>
              <a:t>20-10-2024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9F714B7-2032-9C22-0B99-D26FD169D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3DDB262-54CC-383C-369A-29A308AD7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53428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49D7077-0F59-0C08-24DB-C9252AF1F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30CD-1694-4596-B3D3-E53F44DD63CA}" type="datetimeFigureOut">
              <a:rPr lang="nl-NL" smtClean="0"/>
              <a:t>20-10-2024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D14B27FF-C9E7-C8B6-C16A-A736CB899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FF99652-C3A8-3B4F-2EF1-D8840AD18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02707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755DD2-A35F-7F42-0163-B3E170C71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9ACBAB3-F2D8-BEDA-3FC8-A1A5F38F6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64A6A8D-8AF4-D04A-597A-27E222BA4A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7389B10-F358-9FB5-E600-89F9FD929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30CD-1694-4596-B3D3-E53F44DD63CA}" type="datetimeFigureOut">
              <a:rPr lang="nl-NL" smtClean="0"/>
              <a:t>20-10-2024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C4E9356-8EDE-88B6-C79E-E3449FD98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4B209AE-B6F1-50E8-13DC-9AB35E89D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5677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7A1AD1-A805-8CD8-8030-21C9C736F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5E9C4AB-78D7-3B2A-1D60-5D17AB1A73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9603701-4CE3-E9A0-3B99-2EF076ACA2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5FFAD66-9E3B-387F-B218-CF4E2AFB9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30CD-1694-4596-B3D3-E53F44DD63CA}" type="datetimeFigureOut">
              <a:rPr lang="nl-NL" smtClean="0"/>
              <a:t>20-10-2024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144F079-69FA-CB5F-4902-969061CB7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F4AC225-48AA-B323-2573-DB81C0B6F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59967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FD4E94A9-35AD-097A-3A2F-C564D60E0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754E5AA-183E-EF98-A80E-426B8DC24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3402A98-EC65-E7D7-E4CD-6EE3EA4AD6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2A30CD-1694-4596-B3D3-E53F44DD63CA}" type="datetimeFigureOut">
              <a:rPr lang="nl-NL" smtClean="0"/>
              <a:t>20-10-2024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FBB270B-A44C-DF24-82E7-5BF1284244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7FA04A0-FE2B-27F5-A79B-BFCBE44D76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34279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models" TargetMode="External"/><Relationship Id="rId2" Type="http://schemas.openxmlformats.org/officeDocument/2006/relationships/hyperlink" Target="https://keras.io/api/keras_nlp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7857" y="40279"/>
            <a:ext cx="12287714" cy="6777443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Machine Learning…"/>
          <p:cNvSpPr txBox="1"/>
          <p:nvPr/>
        </p:nvSpPr>
        <p:spPr>
          <a:xfrm>
            <a:off x="0" y="386913"/>
            <a:ext cx="12192001" cy="12724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/>
          <a:p>
            <a:pPr algn="ctr" defTabSz="410766" hangingPunct="0">
              <a:defRPr sz="9000" i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4500" i="1" kern="0">
                <a:solidFill>
                  <a:srgbClr val="000000"/>
                </a:solidFill>
                <a:latin typeface="Helvetica"/>
                <a:cs typeface="Helvetica"/>
                <a:sym typeface="Helvetica"/>
              </a:rPr>
              <a:t>Machine Learning </a:t>
            </a:r>
          </a:p>
          <a:p>
            <a:pPr algn="ctr" defTabSz="410766" hangingPunct="0">
              <a:defRPr sz="6600" i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nl-NL" sz="3300" i="1" kern="0">
                <a:solidFill>
                  <a:srgbClr val="000000"/>
                </a:solidFill>
                <a:latin typeface="Helvetica"/>
                <a:cs typeface="Helvetica"/>
                <a:sym typeface="Helvetica"/>
              </a:rPr>
              <a:t>7/8</a:t>
            </a:r>
            <a:r>
              <a:rPr sz="3300" i="1" kern="0">
                <a:solidFill>
                  <a:srgbClr val="000000"/>
                </a:solidFill>
                <a:latin typeface="Helvetica"/>
                <a:cs typeface="Helvetica"/>
                <a:sym typeface="Helvetica"/>
              </a:rPr>
              <a:t>. </a:t>
            </a:r>
            <a:r>
              <a:rPr lang="nl-NL" sz="3300" i="1" kern="0">
                <a:solidFill>
                  <a:srgbClr val="000000"/>
                </a:solidFill>
                <a:latin typeface="Helvetica"/>
                <a:cs typeface="Helvetica"/>
                <a:sym typeface="Helvetica"/>
              </a:rPr>
              <a:t>geavanceerde onderwerpen</a:t>
            </a:r>
            <a:endParaRPr sz="3300" i="1" kern="0">
              <a:solidFill>
                <a:srgbClr val="000000"/>
              </a:solidFill>
              <a:latin typeface="Helvetica"/>
              <a:cs typeface="Helvetica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E5AC83-0B96-B1BD-D7A0-474A3397D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947" y="365125"/>
            <a:ext cx="11375923" cy="1325563"/>
          </a:xfrm>
        </p:spPr>
        <p:txBody>
          <a:bodyPr/>
          <a:lstStyle/>
          <a:p>
            <a:r>
              <a:rPr lang="nl-NL"/>
              <a:t>Intermezzo: live Notebook over tekstgeneratie</a:t>
            </a:r>
          </a:p>
        </p:txBody>
      </p:sp>
      <p:pic>
        <p:nvPicPr>
          <p:cNvPr id="1028" name="Picture 4" descr="Everything you need to know about Jupyter notebook">
            <a:extLst>
              <a:ext uri="{FF2B5EF4-FFF2-40B4-BE49-F238E27FC236}">
                <a16:creationId xmlns:a16="http://schemas.microsoft.com/office/drawing/2014/main" id="{F4572ACB-8C0E-37B5-04C3-9BCE52244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5213" y="1979288"/>
            <a:ext cx="6941574" cy="3903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6394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CA6DB3-E16B-6668-826C-C8DCE0131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Taalmodellen ná 2017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7F80A39-CBD7-887F-2792-720969082F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Transformer-architectuur</a:t>
            </a:r>
          </a:p>
          <a:p>
            <a:r>
              <a:rPr lang="nl-NL"/>
              <a:t>2017: Attention Is All You Need (Google Brain)</a:t>
            </a:r>
          </a:p>
          <a:p>
            <a:r>
              <a:rPr lang="nl-NL"/>
              <a:t>Niet recurrent, dus geen last van de nadelen van RNN’s</a:t>
            </a:r>
          </a:p>
          <a:p>
            <a:r>
              <a:rPr lang="nl-NL"/>
              <a:t>Toch context en geheugen door </a:t>
            </a:r>
            <a:r>
              <a:rPr lang="nl-NL" b="1"/>
              <a:t>Positional encoding </a:t>
            </a:r>
            <a:r>
              <a:rPr lang="nl-NL"/>
              <a:t>en </a:t>
            </a:r>
            <a:r>
              <a:rPr lang="nl-NL" b="1"/>
              <a:t>Attention</a:t>
            </a:r>
          </a:p>
          <a:p>
            <a:r>
              <a:rPr lang="nl-NL"/>
              <a:t>Geschikt voor vertalen (NMT), sentiment-analyse, tekstgeneratie etc.</a:t>
            </a:r>
          </a:p>
        </p:txBody>
      </p:sp>
    </p:spTree>
    <p:extLst>
      <p:ext uri="{BB962C8B-B14F-4D97-AF65-F5344CB8AC3E}">
        <p14:creationId xmlns:p14="http://schemas.microsoft.com/office/powerpoint/2010/main" val="19107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AFC5D074-2CDF-852F-AAD5-67A908FF95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466" y="216816"/>
            <a:ext cx="6819067" cy="6424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7287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F50E46-7B89-80C2-E0DE-DB910BDF6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189" y="84841"/>
            <a:ext cx="10515600" cy="1325563"/>
          </a:xfrm>
        </p:spPr>
        <p:txBody>
          <a:bodyPr/>
          <a:lstStyle/>
          <a:p>
            <a:r>
              <a:rPr lang="nl-NL"/>
              <a:t>Transformer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954AC999-D625-F528-1C2F-574AD9CA10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1726" y="365125"/>
            <a:ext cx="5128547" cy="6386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EA575189-E943-A4F6-D8B7-A0C34C1E9CF4}"/>
              </a:ext>
            </a:extLst>
          </p:cNvPr>
          <p:cNvSpPr txBox="1"/>
          <p:nvPr/>
        </p:nvSpPr>
        <p:spPr>
          <a:xfrm>
            <a:off x="7880808" y="6123543"/>
            <a:ext cx="3940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i="1"/>
              <a:t>Uit de paper “Attention Is All You Need”</a:t>
            </a:r>
          </a:p>
        </p:txBody>
      </p:sp>
    </p:spTree>
    <p:extLst>
      <p:ext uri="{BB962C8B-B14F-4D97-AF65-F5344CB8AC3E}">
        <p14:creationId xmlns:p14="http://schemas.microsoft.com/office/powerpoint/2010/main" val="741372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52FEA1-D502-73DB-09F0-46C367E24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Encoder-Decoder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6E82FAB-1CA7-93B7-FFCD-54C4BE904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Tijdens (pre)training:</a:t>
            </a:r>
          </a:p>
          <a:p>
            <a:pPr lvl="1"/>
            <a:r>
              <a:rPr lang="nl-NL"/>
              <a:t>Gehele input in de </a:t>
            </a:r>
            <a:r>
              <a:rPr lang="nl-NL" b="1"/>
              <a:t>encoder</a:t>
            </a:r>
          </a:p>
          <a:p>
            <a:pPr lvl="1"/>
            <a:r>
              <a:rPr lang="nl-NL"/>
              <a:t>Gewenste output (target) token-voor-token in de </a:t>
            </a:r>
            <a:r>
              <a:rPr lang="nl-NL" b="1"/>
              <a:t>decoder</a:t>
            </a:r>
          </a:p>
          <a:p>
            <a:pPr lvl="2"/>
            <a:r>
              <a:rPr lang="nl-NL"/>
              <a:t>Masking</a:t>
            </a:r>
          </a:p>
          <a:p>
            <a:r>
              <a:rPr lang="nl-NL"/>
              <a:t>Daarna:</a:t>
            </a:r>
          </a:p>
          <a:p>
            <a:pPr lvl="1"/>
            <a:r>
              <a:rPr lang="nl-NL"/>
              <a:t>Gehele input in de </a:t>
            </a:r>
            <a:r>
              <a:rPr lang="nl-NL" b="1"/>
              <a:t>encoder</a:t>
            </a:r>
          </a:p>
          <a:p>
            <a:pPr lvl="1"/>
            <a:r>
              <a:rPr lang="nl-NL"/>
              <a:t>Output tot dan toe in de </a:t>
            </a:r>
            <a:r>
              <a:rPr lang="nl-NL" b="1"/>
              <a:t>decoder</a:t>
            </a:r>
          </a:p>
          <a:p>
            <a:pPr lvl="1"/>
            <a:r>
              <a:rPr lang="nl-NL"/>
              <a:t>Gegenereerde tekst komt token-voor-token uit de </a:t>
            </a:r>
            <a:r>
              <a:rPr lang="nl-NL" i="1"/>
              <a:t>head</a:t>
            </a:r>
            <a:r>
              <a:rPr lang="nl-NL"/>
              <a:t> van de decoder</a:t>
            </a:r>
          </a:p>
        </p:txBody>
      </p:sp>
    </p:spTree>
    <p:extLst>
      <p:ext uri="{BB962C8B-B14F-4D97-AF65-F5344CB8AC3E}">
        <p14:creationId xmlns:p14="http://schemas.microsoft.com/office/powerpoint/2010/main" val="1548281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5C4F1C-8DE8-30D4-A10E-209716396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Elementen van de Transformer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F4AD030-05DD-4666-7628-E57454649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/>
              <a:t>Embedding</a:t>
            </a:r>
          </a:p>
          <a:p>
            <a:pPr lvl="1"/>
            <a:r>
              <a:rPr lang="nl-NL"/>
              <a:t>Tokens (woorden of woorddelen) omgezet in vectoren</a:t>
            </a:r>
          </a:p>
          <a:p>
            <a:r>
              <a:rPr lang="nl-NL"/>
              <a:t>Positional encoding</a:t>
            </a:r>
          </a:p>
          <a:p>
            <a:pPr lvl="1"/>
            <a:r>
              <a:rPr lang="nl-NL"/>
              <a:t>Vector die de positie in de zin codeert</a:t>
            </a:r>
          </a:p>
          <a:p>
            <a:r>
              <a:rPr lang="nl-NL"/>
              <a:t>Multi-head Attention</a:t>
            </a:r>
          </a:p>
          <a:p>
            <a:pPr lvl="1"/>
            <a:r>
              <a:rPr lang="nl-NL"/>
              <a:t>Andere relevante woorden in de input en/of output meer gewicht geven</a:t>
            </a:r>
          </a:p>
          <a:p>
            <a:r>
              <a:rPr lang="nl-NL"/>
              <a:t>Masked Multi-head Attention</a:t>
            </a:r>
          </a:p>
          <a:p>
            <a:pPr lvl="1"/>
            <a:r>
              <a:rPr lang="nl-NL"/>
              <a:t>Idem, maar alleen de woorden die al gezien zijn</a:t>
            </a:r>
          </a:p>
          <a:p>
            <a:r>
              <a:rPr lang="nl-NL"/>
              <a:t>Feed Forward</a:t>
            </a:r>
          </a:p>
          <a:p>
            <a:pPr lvl="1"/>
            <a:r>
              <a:rPr lang="nl-NL"/>
              <a:t>Niet-lineaire transformatie van de input</a:t>
            </a:r>
          </a:p>
        </p:txBody>
      </p:sp>
    </p:spTree>
    <p:extLst>
      <p:ext uri="{BB962C8B-B14F-4D97-AF65-F5344CB8AC3E}">
        <p14:creationId xmlns:p14="http://schemas.microsoft.com/office/powerpoint/2010/main" val="40201402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45CA57-2C86-880A-7085-7AA670157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Zelf mee aan de slag?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B929B48-E69B-1771-8F8C-32C0D19D6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Keras en Natural Language Processing</a:t>
            </a:r>
          </a:p>
          <a:p>
            <a:pPr lvl="1"/>
            <a:r>
              <a:rPr lang="nl-NL">
                <a:hlinkClick r:id="rId2"/>
              </a:rPr>
              <a:t>https://keras.io/api/keras_nlp/</a:t>
            </a:r>
            <a:endParaRPr lang="nl-NL"/>
          </a:p>
          <a:p>
            <a:r>
              <a:rPr lang="nl-NL"/>
              <a:t>Hugging Face</a:t>
            </a:r>
          </a:p>
          <a:p>
            <a:pPr lvl="1"/>
            <a:r>
              <a:rPr lang="nl-NL">
                <a:hlinkClick r:id="rId3"/>
              </a:rPr>
              <a:t>https://huggingface.co/models</a:t>
            </a:r>
            <a:endParaRPr lang="nl-NL"/>
          </a:p>
          <a:p>
            <a:pPr lvl="1"/>
            <a:endParaRPr lang="nl-NL"/>
          </a:p>
          <a:p>
            <a:r>
              <a:rPr lang="nl-NL"/>
              <a:t>Voorbeeld van een ‘question answering’ Keras/HF-model op Colab</a:t>
            </a:r>
          </a:p>
        </p:txBody>
      </p:sp>
    </p:spTree>
    <p:extLst>
      <p:ext uri="{BB962C8B-B14F-4D97-AF65-F5344CB8AC3E}">
        <p14:creationId xmlns:p14="http://schemas.microsoft.com/office/powerpoint/2010/main" val="15024501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C33BDF-7DF0-2947-B1C0-49CD88ADD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Einde van de cursus Machine Learning…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C23CE67-36A9-3FFB-B971-98F84D5F8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27829" cy="4351338"/>
          </a:xfrm>
        </p:spPr>
        <p:txBody>
          <a:bodyPr/>
          <a:lstStyle/>
          <a:p>
            <a:r>
              <a:rPr lang="nl-NL"/>
              <a:t>Vragen over de stof?</a:t>
            </a:r>
          </a:p>
          <a:p>
            <a:r>
              <a:rPr lang="nl-NL"/>
              <a:t>Over de eindopdracht?</a:t>
            </a:r>
          </a:p>
          <a:p>
            <a:endParaRPr lang="nl-NL"/>
          </a:p>
          <a:p>
            <a:r>
              <a:rPr lang="nl-NL"/>
              <a:t>Feedback!</a:t>
            </a:r>
          </a:p>
          <a:p>
            <a:pPr lvl="1"/>
            <a:r>
              <a:rPr lang="nl-NL"/>
              <a:t>Wat kan beter?</a:t>
            </a:r>
          </a:p>
          <a:p>
            <a:pPr lvl="1"/>
            <a:r>
              <a:rPr lang="nl-NL"/>
              <a:t>Wat moet blijven?</a:t>
            </a:r>
          </a:p>
          <a:p>
            <a:pPr lvl="1"/>
            <a:r>
              <a:rPr lang="nl-NL"/>
              <a:t>Wat kan er weg?</a:t>
            </a:r>
          </a:p>
          <a:p>
            <a:pPr lvl="1"/>
            <a:r>
              <a:rPr lang="nl-NL"/>
              <a:t>Wat moet er minder in?</a:t>
            </a:r>
          </a:p>
          <a:p>
            <a:pPr lvl="1"/>
            <a:r>
              <a:rPr lang="nl-NL"/>
              <a:t>Wat moet er meer in?</a:t>
            </a:r>
          </a:p>
        </p:txBody>
      </p:sp>
      <p:pic>
        <p:nvPicPr>
          <p:cNvPr id="3074" name="Picture 2" descr="Ilustración de Poca Emoción Robot Llorando y más Vectores Libres de ...">
            <a:extLst>
              <a:ext uri="{FF2B5EF4-FFF2-40B4-BE49-F238E27FC236}">
                <a16:creationId xmlns:a16="http://schemas.microsoft.com/office/drawing/2014/main" id="{290BCB93-76CD-2730-FDF9-2C4C6F7431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6295" y="1452563"/>
            <a:ext cx="3305175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53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08A805-DD56-80E6-890A-A5AD4ABAE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Onderwerpen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FB91EE0-554E-3F35-4800-D77481C2C8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Recurrent Neural Networks</a:t>
            </a:r>
          </a:p>
          <a:p>
            <a:r>
              <a:rPr lang="nl-NL"/>
              <a:t>(Grote) taalmodellen</a:t>
            </a:r>
          </a:p>
          <a:p>
            <a:r>
              <a:rPr lang="nl-NL"/>
              <a:t>Transformers</a:t>
            </a:r>
          </a:p>
        </p:txBody>
      </p:sp>
    </p:spTree>
    <p:extLst>
      <p:ext uri="{BB962C8B-B14F-4D97-AF65-F5344CB8AC3E}">
        <p14:creationId xmlns:p14="http://schemas.microsoft.com/office/powerpoint/2010/main" val="271454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B4FAC8-5640-F898-A052-9A3377F6A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Taalmodellen vóór 2017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1CB3C46-1B96-BDD2-78A5-F4E5B3CDE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Gebaseerd op:</a:t>
            </a:r>
          </a:p>
          <a:p>
            <a:pPr lvl="1"/>
            <a:r>
              <a:rPr lang="nl-NL"/>
              <a:t>n-grams en Hidden Markov Models (HMM’s)</a:t>
            </a:r>
          </a:p>
          <a:p>
            <a:pPr lvl="1"/>
            <a:r>
              <a:rPr lang="nl-NL"/>
              <a:t>Recurrent Neural Networks (RNN’s)</a:t>
            </a:r>
          </a:p>
        </p:txBody>
      </p:sp>
    </p:spTree>
    <p:extLst>
      <p:ext uri="{BB962C8B-B14F-4D97-AF65-F5344CB8AC3E}">
        <p14:creationId xmlns:p14="http://schemas.microsoft.com/office/powerpoint/2010/main" val="2075861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44BE46-4DEB-2578-A0A5-D6FA72EC7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Taalmodellen: belangrijke bouwstenen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026F8B7-725F-9F59-C483-9F40000B1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Bouwstenen</a:t>
            </a:r>
          </a:p>
          <a:p>
            <a:pPr lvl="1"/>
            <a:r>
              <a:rPr lang="nl-NL"/>
              <a:t>Word embeddings</a:t>
            </a:r>
          </a:p>
          <a:p>
            <a:pPr lvl="1"/>
            <a:r>
              <a:rPr lang="nl-NL"/>
              <a:t>Cosinusgelijkheid en Euclidische afstand</a:t>
            </a:r>
          </a:p>
          <a:p>
            <a:pPr lvl="1"/>
            <a:r>
              <a:rPr lang="nl-NL"/>
              <a:t>PCA (herhaling)</a:t>
            </a:r>
          </a:p>
          <a:p>
            <a:pPr lvl="1"/>
            <a:r>
              <a:rPr lang="nl-NL"/>
              <a:t>one-hot encoding</a:t>
            </a:r>
          </a:p>
          <a:p>
            <a:r>
              <a:rPr lang="nl-NL"/>
              <a:t>n-grams en HMM’s</a:t>
            </a:r>
          </a:p>
          <a:p>
            <a:r>
              <a:rPr lang="nl-NL"/>
              <a:t>RNN’s</a:t>
            </a:r>
          </a:p>
          <a:p>
            <a:pPr lvl="1"/>
            <a:r>
              <a:rPr lang="nl-NL"/>
              <a:t>LSTM en GRU</a:t>
            </a:r>
          </a:p>
        </p:txBody>
      </p:sp>
    </p:spTree>
    <p:extLst>
      <p:ext uri="{BB962C8B-B14F-4D97-AF65-F5344CB8AC3E}">
        <p14:creationId xmlns:p14="http://schemas.microsoft.com/office/powerpoint/2010/main" val="3819954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0C823E-81E4-5415-7141-36628799C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Recurrent Neural Networks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000A730-183E-A3E3-7E06-8DCF41EF1B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Lijken op de “normale” neurale netwerken die we hebben gezien</a:t>
            </a:r>
          </a:p>
          <a:p>
            <a:r>
              <a:rPr lang="nl-NL"/>
              <a:t>Maar: elk neuron krijgt een extra input</a:t>
            </a:r>
          </a:p>
          <a:p>
            <a:pPr lvl="1"/>
            <a:r>
              <a:rPr lang="nl-NL"/>
              <a:t>Zijn eigen activatie op tijdstip t-1</a:t>
            </a:r>
          </a:p>
          <a:p>
            <a:r>
              <a:rPr lang="nl-NL"/>
              <a:t>Trainen m.b.v. BPTT: BackPropagation Through Time</a:t>
            </a:r>
          </a:p>
        </p:txBody>
      </p:sp>
    </p:spTree>
    <p:extLst>
      <p:ext uri="{BB962C8B-B14F-4D97-AF65-F5344CB8AC3E}">
        <p14:creationId xmlns:p14="http://schemas.microsoft.com/office/powerpoint/2010/main" val="4168489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CE5DE2-5D8F-5F2F-786A-10A3BDFEB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04" y="157735"/>
            <a:ext cx="10515600" cy="1325563"/>
          </a:xfrm>
        </p:spPr>
        <p:txBody>
          <a:bodyPr/>
          <a:lstStyle/>
          <a:p>
            <a:r>
              <a:rPr lang="nl-NL"/>
              <a:t>Recurrent Neural Networks (1)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9667EAF3-E494-9CDC-8F9B-5CE6C8E722A9}"/>
              </a:ext>
            </a:extLst>
          </p:cNvPr>
          <p:cNvSpPr txBox="1"/>
          <p:nvPr/>
        </p:nvSpPr>
        <p:spPr>
          <a:xfrm>
            <a:off x="9704109" y="5143066"/>
            <a:ext cx="22812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i="1"/>
              <a:t>Ontleend aan A. Géron: Hands-on Machine Learning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89AB6669-87DF-6610-12C4-0ABD909D39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04" y="1637658"/>
            <a:ext cx="9327118" cy="442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714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72F39B-BAAB-BFCD-AFF5-7AB7BE4B8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RNN’s: vier soorten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E3C7900-CE9F-BAF2-1295-C091451BC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NL"/>
              <a:t>Sequence to Sequence</a:t>
            </a:r>
          </a:p>
          <a:p>
            <a:pPr lvl="1"/>
            <a:r>
              <a:rPr lang="nl-NL"/>
              <a:t>een tijdreeks voorspellen o.b.v. het verleden, bijv. beurskoersen</a:t>
            </a:r>
          </a:p>
          <a:p>
            <a:r>
              <a:rPr lang="nl-NL"/>
              <a:t>Sequence to Vector</a:t>
            </a:r>
          </a:p>
          <a:p>
            <a:pPr lvl="1"/>
            <a:r>
              <a:rPr lang="nl-NL"/>
              <a:t>alleen de laatste output opslaan</a:t>
            </a:r>
          </a:p>
          <a:p>
            <a:pPr lvl="1"/>
            <a:r>
              <a:rPr lang="nl-NL"/>
              <a:t>bijv. sentiment-analyse</a:t>
            </a:r>
          </a:p>
          <a:p>
            <a:r>
              <a:rPr lang="nl-NL"/>
              <a:t>Vector to Sequence</a:t>
            </a:r>
          </a:p>
          <a:p>
            <a:pPr lvl="1"/>
            <a:r>
              <a:rPr lang="nl-NL"/>
              <a:t>genereren van tekst, muziek e.d.</a:t>
            </a:r>
          </a:p>
          <a:p>
            <a:r>
              <a:rPr lang="nl-NL"/>
              <a:t>Encoder-Decoder</a:t>
            </a:r>
          </a:p>
          <a:p>
            <a:pPr lvl="1"/>
            <a:r>
              <a:rPr lang="nl-NL"/>
              <a:t>bestaat uit sequence-to-vector en vector-to-sequence</a:t>
            </a:r>
          </a:p>
          <a:p>
            <a:pPr lvl="1"/>
            <a:r>
              <a:rPr lang="nl-NL"/>
              <a:t>bijv. vertalen, prompts beantwoorden</a:t>
            </a:r>
          </a:p>
          <a:p>
            <a:pPr lvl="1"/>
            <a:r>
              <a:rPr lang="nl-NL"/>
              <a:t>ligt aan de basis van het Transformer-model</a:t>
            </a:r>
          </a:p>
        </p:txBody>
      </p:sp>
    </p:spTree>
    <p:extLst>
      <p:ext uri="{BB962C8B-B14F-4D97-AF65-F5344CB8AC3E}">
        <p14:creationId xmlns:p14="http://schemas.microsoft.com/office/powerpoint/2010/main" val="1325567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CE5DE2-5D8F-5F2F-786A-10A3BDFEB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04" y="157735"/>
            <a:ext cx="10515600" cy="1325563"/>
          </a:xfrm>
        </p:spPr>
        <p:txBody>
          <a:bodyPr/>
          <a:lstStyle/>
          <a:p>
            <a:r>
              <a:rPr lang="nl-NL"/>
              <a:t>Recurrent Neural Networks (2)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0D3E56B9-DF0A-39F3-6605-BB2CC7F01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7335" y="1293178"/>
            <a:ext cx="6977330" cy="5234883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9667EAF3-E494-9CDC-8F9B-5CE6C8E722A9}"/>
              </a:ext>
            </a:extLst>
          </p:cNvPr>
          <p:cNvSpPr txBox="1"/>
          <p:nvPr/>
        </p:nvSpPr>
        <p:spPr>
          <a:xfrm>
            <a:off x="9756742" y="5604731"/>
            <a:ext cx="22812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i="1"/>
              <a:t>Ontleend aan A. Géron: Hands-on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798333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20FB37-037B-BEAE-CB09-22ECC381E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Nadelen van RNN’s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30F3BAE-38C5-73B3-4987-68A7AE738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Exploding/vanishing gradients</a:t>
            </a:r>
          </a:p>
          <a:p>
            <a:pPr lvl="1"/>
            <a:r>
              <a:rPr lang="nl-NL"/>
              <a:t>Technieken als Normalisatie en Dropout kunnen dit oplossen</a:t>
            </a:r>
          </a:p>
          <a:p>
            <a:r>
              <a:rPr lang="nl-NL"/>
              <a:t>Beperkt kortetermijn-geheugen</a:t>
            </a:r>
          </a:p>
          <a:p>
            <a:pPr lvl="1"/>
            <a:r>
              <a:rPr lang="nl-NL"/>
              <a:t>LSTM en GRU lossen dit deels op</a:t>
            </a:r>
          </a:p>
          <a:p>
            <a:r>
              <a:rPr lang="nl-NL"/>
              <a:t>Trainen kost veel tijd</a:t>
            </a:r>
          </a:p>
          <a:p>
            <a:r>
              <a:rPr lang="nl-NL"/>
              <a:t>Niet te parallelliseren</a:t>
            </a:r>
          </a:p>
          <a:p>
            <a:r>
              <a:rPr lang="nl-NL"/>
              <a:t>Niet te </a:t>
            </a:r>
            <a:r>
              <a:rPr lang="nl-NL" i="1"/>
              <a:t>stacken</a:t>
            </a:r>
          </a:p>
        </p:txBody>
      </p:sp>
    </p:spTree>
    <p:extLst>
      <p:ext uri="{BB962C8B-B14F-4D97-AF65-F5344CB8AC3E}">
        <p14:creationId xmlns:p14="http://schemas.microsoft.com/office/powerpoint/2010/main" val="1847597178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2975</TotalTime>
  <Words>483</Words>
  <Application>Microsoft Office PowerPoint</Application>
  <PresentationFormat>Breedbeeld</PresentationFormat>
  <Paragraphs>94</Paragraphs>
  <Slides>17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Helvetica</vt:lpstr>
      <vt:lpstr>Kantoorthema</vt:lpstr>
      <vt:lpstr>PowerPoint-presentatie</vt:lpstr>
      <vt:lpstr>Onderwerpen</vt:lpstr>
      <vt:lpstr>Taalmodellen vóór 2017</vt:lpstr>
      <vt:lpstr>Taalmodellen: belangrijke bouwstenen</vt:lpstr>
      <vt:lpstr>Recurrent Neural Networks</vt:lpstr>
      <vt:lpstr>Recurrent Neural Networks (1)</vt:lpstr>
      <vt:lpstr>RNN’s: vier soorten</vt:lpstr>
      <vt:lpstr>Recurrent Neural Networks (2)</vt:lpstr>
      <vt:lpstr>Nadelen van RNN’s</vt:lpstr>
      <vt:lpstr>Intermezzo: live Notebook over tekstgeneratie</vt:lpstr>
      <vt:lpstr>Taalmodellen ná 2017</vt:lpstr>
      <vt:lpstr>PowerPoint-presentatie</vt:lpstr>
      <vt:lpstr>Transformer</vt:lpstr>
      <vt:lpstr>Encoder-Decoder</vt:lpstr>
      <vt:lpstr>Elementen van de Transformer</vt:lpstr>
      <vt:lpstr>Zelf mee aan de slag?</vt:lpstr>
      <vt:lpstr>Einde van de cursus Machine Learning…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Roos TE, Erik</dc:creator>
  <cp:lastModifiedBy>Roos TE, Erik</cp:lastModifiedBy>
  <cp:revision>13</cp:revision>
  <dcterms:created xsi:type="dcterms:W3CDTF">2023-10-23T12:05:35Z</dcterms:created>
  <dcterms:modified xsi:type="dcterms:W3CDTF">2024-10-20T10:52:35Z</dcterms:modified>
</cp:coreProperties>
</file>

<file path=docProps/thumbnail.jpeg>
</file>